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10058400" cx="7772400"/>
  <p:notesSz cx="6858000" cy="9144000"/>
  <p:embeddedFontLst>
    <p:embeddedFont>
      <p:font typeface="Inter SemiBold"/>
      <p:regular r:id="rId22"/>
      <p:bold r:id="rId23"/>
      <p:italic r:id="rId24"/>
      <p:boldItalic r:id="rId25"/>
    </p:embeddedFont>
    <p:embeddedFont>
      <p:font typeface="Halant"/>
      <p:regular r:id="rId26"/>
      <p:bold r:id="rId27"/>
    </p:embeddedFont>
    <p:embeddedFont>
      <p:font typeface="Inter"/>
      <p:regular r:id="rId28"/>
      <p:bold r:id="rId29"/>
      <p:italic r:id="rId30"/>
      <p:boldItalic r:id="rId31"/>
    </p:embeddedFont>
    <p:embeddedFont>
      <p:font typeface="Plus Jakarta Sans"/>
      <p:regular r:id="rId32"/>
      <p:bold r:id="rId33"/>
      <p:italic r:id="rId34"/>
      <p:boldItalic r:id="rId35"/>
    </p:embeddedFont>
    <p:embeddedFont>
      <p:font typeface="Plus Jakarta Sans Medium"/>
      <p:regular r:id="rId36"/>
      <p:bold r:id="rId37"/>
      <p:italic r:id="rId38"/>
      <p:boldItalic r:id="rId39"/>
    </p:embeddedFont>
    <p:embeddedFont>
      <p:font typeface="Work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488AEFA-7BAA-45C6-AEB0-19BB8B1A4E5C}">
  <a:tblStyle styleId="{E488AEFA-7BAA-45C6-AEB0-19BB8B1A4E5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84C2855-DC01-4F20-A4C3-F5214B5F40E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WorkSans-regular.fntdata"/><Relationship Id="rId20" Type="http://schemas.openxmlformats.org/officeDocument/2006/relationships/slide" Target="slides/slide13.xml"/><Relationship Id="rId42" Type="http://schemas.openxmlformats.org/officeDocument/2006/relationships/font" Target="fonts/WorkSans-italic.fntdata"/><Relationship Id="rId41" Type="http://schemas.openxmlformats.org/officeDocument/2006/relationships/font" Target="fonts/WorkSans-bold.fntdata"/><Relationship Id="rId22" Type="http://schemas.openxmlformats.org/officeDocument/2006/relationships/font" Target="fonts/InterSemiBold-regular.fntdata"/><Relationship Id="rId21" Type="http://schemas.openxmlformats.org/officeDocument/2006/relationships/slide" Target="slides/slide14.xml"/><Relationship Id="rId43" Type="http://schemas.openxmlformats.org/officeDocument/2006/relationships/font" Target="fonts/WorkSans-boldItalic.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Halant-regular.fntdata"/><Relationship Id="rId25" Type="http://schemas.openxmlformats.org/officeDocument/2006/relationships/font" Target="fonts/InterSemiBold-boldItalic.fntdata"/><Relationship Id="rId28" Type="http://schemas.openxmlformats.org/officeDocument/2006/relationships/font" Target="fonts/Inter-regular.fntdata"/><Relationship Id="rId27"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4.xml"/><Relationship Id="rId33" Type="http://schemas.openxmlformats.org/officeDocument/2006/relationships/font" Target="fonts/PlusJakartaSans-bold.fntdata"/><Relationship Id="rId10" Type="http://schemas.openxmlformats.org/officeDocument/2006/relationships/slide" Target="slides/slide3.xml"/><Relationship Id="rId32" Type="http://schemas.openxmlformats.org/officeDocument/2006/relationships/font" Target="fonts/PlusJakartaSans-regular.fntdata"/><Relationship Id="rId13" Type="http://schemas.openxmlformats.org/officeDocument/2006/relationships/slide" Target="slides/slide6.xml"/><Relationship Id="rId35" Type="http://schemas.openxmlformats.org/officeDocument/2006/relationships/font" Target="fonts/PlusJakartaSans-boldItalic.fntdata"/><Relationship Id="rId12" Type="http://schemas.openxmlformats.org/officeDocument/2006/relationships/slide" Target="slides/slide5.xml"/><Relationship Id="rId34" Type="http://schemas.openxmlformats.org/officeDocument/2006/relationships/font" Target="fonts/PlusJakartaSans-italic.fntdata"/><Relationship Id="rId15" Type="http://schemas.openxmlformats.org/officeDocument/2006/relationships/slide" Target="slides/slide8.xml"/><Relationship Id="rId37" Type="http://schemas.openxmlformats.org/officeDocument/2006/relationships/font" Target="fonts/PlusJakartaSansMedium-bold.fntdata"/><Relationship Id="rId14" Type="http://schemas.openxmlformats.org/officeDocument/2006/relationships/slide" Target="slides/slide7.xml"/><Relationship Id="rId36" Type="http://schemas.openxmlformats.org/officeDocument/2006/relationships/font" Target="fonts/PlusJakartaSansMedium-regular.fntdata"/><Relationship Id="rId17" Type="http://schemas.openxmlformats.org/officeDocument/2006/relationships/slide" Target="slides/slide10.xml"/><Relationship Id="rId39" Type="http://schemas.openxmlformats.org/officeDocument/2006/relationships/font" Target="fonts/PlusJakartaSansMedium-boldItalic.fntdata"/><Relationship Id="rId16" Type="http://schemas.openxmlformats.org/officeDocument/2006/relationships/slide" Target="slides/slide9.xml"/><Relationship Id="rId38" Type="http://schemas.openxmlformats.org/officeDocument/2006/relationships/font" Target="fonts/PlusJakartaSansMedium-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95a5ec829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95a5ec82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695a5ec829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695a5ec82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746eade9fd_0_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746eade9fd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746eade9fd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746eade9fd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746eade9fd_0_1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746eade9fd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746eade9fd_0_1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746eade9fd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746eade9fd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746eade9f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746eade9fd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746eade9f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695a5ec829_0_1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695a5ec829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46eade9fd_0_1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46eade9fd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746eade9fd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746eade9fd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746eade9fd_0_1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746eade9fd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746eade9fd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746eade9f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695a5ec829_0_1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695a5ec82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100" name="Google Shape;100;p25"/>
          <p:cNvGraphicFramePr/>
          <p:nvPr/>
        </p:nvGraphicFramePr>
        <p:xfrm>
          <a:off x="469040" y="1476110"/>
          <a:ext cx="3000000" cy="3000000"/>
        </p:xfrm>
        <a:graphic>
          <a:graphicData uri="http://schemas.openxmlformats.org/drawingml/2006/table">
            <a:tbl>
              <a:tblPr>
                <a:noFill/>
                <a:tableStyleId>{E488AEFA-7BAA-45C6-AEB0-19BB8B1A4E5C}</a:tableStyleId>
              </a:tblPr>
              <a:tblGrid>
                <a:gridCol w="4097050"/>
                <a:gridCol w="2737275"/>
              </a:tblGrid>
              <a:tr h="1031700">
                <a:tc gridSpan="2">
                  <a:txBody>
                    <a:bodyPr/>
                    <a:lstStyle/>
                    <a:p>
                      <a:pPr indent="0" lvl="0" marL="0" rtl="0" algn="l">
                        <a:spcBef>
                          <a:spcPts val="0"/>
                        </a:spcBef>
                        <a:spcAft>
                          <a:spcPts val="0"/>
                        </a:spcAft>
                        <a:buNone/>
                      </a:pPr>
                      <a:r>
                        <a:rPr lang="en" sz="1300">
                          <a:latin typeface="Halant"/>
                          <a:ea typeface="Halant"/>
                          <a:cs typeface="Halant"/>
                          <a:sym typeface="Halant"/>
                        </a:rPr>
                        <a:t>Text </a:t>
                      </a: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spcBef>
                          <a:spcPts val="0"/>
                        </a:spcBef>
                        <a:spcAft>
                          <a:spcPts val="0"/>
                        </a:spcAft>
                        <a:buNone/>
                      </a:pPr>
                      <a:r>
                        <a:rPr lang="en" sz="1300">
                          <a:latin typeface="Halant"/>
                          <a:ea typeface="Halant"/>
                          <a:cs typeface="Halant"/>
                          <a:sym typeface="Halant"/>
                        </a:rPr>
                        <a:t>Image Source: Stele of Hammurabi, ca. 1793 - 1751 BCE. CC BY-SA 3.0</a:t>
                      </a:r>
                      <a:endParaRPr sz="13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938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Anu the Sublime, King of the Anunaki, and Bel, the lord of Heaven and earth, who decreed the fate of the land, assigned to Marduk, the over-ruling son of Ea, God of righteousness, dominion over earthly man, and made him great among the Igigi, they called Babylon by his illustrious name, made it great on earth, and founded an everlasting kingdom in it, whose foundations are laid so solidly as those of heaven and earth; then Anu and Bel called by name me, Hammurabi, the exalted prince, who feared God, to bring about the rule of righteousness in the land, to destroy the wicked and the evil-doers; so that the strong should not harm the weak; so that I should rule over the black-headed people like Shamash, and enlighten the land, to further the well-being of mankind…..</a:t>
                      </a:r>
                      <a:endParaRPr sz="1200">
                        <a:solidFill>
                          <a:schemeClr val="dk1"/>
                        </a:solidFill>
                        <a:latin typeface="Inter"/>
                        <a:ea typeface="Inter"/>
                        <a:cs typeface="Inter"/>
                        <a:sym typeface="Inter"/>
                      </a:endParaRPr>
                    </a:p>
                    <a:p>
                      <a:pPr indent="0" lvl="0" marL="0" rtl="0" algn="l">
                        <a:lnSpc>
                          <a:spcPct val="100000"/>
                        </a:lnSpc>
                        <a:spcBef>
                          <a:spcPts val="900"/>
                        </a:spcBef>
                        <a:spcAft>
                          <a:spcPts val="700"/>
                        </a:spcAft>
                        <a:buClr>
                          <a:schemeClr val="dk1"/>
                        </a:buClr>
                        <a:buSzPts val="1100"/>
                        <a:buFont typeface="Arial"/>
                        <a:buNone/>
                      </a:pPr>
                      <a:r>
                        <a:rPr lang="en" sz="1200">
                          <a:solidFill>
                            <a:schemeClr val="dk1"/>
                          </a:solidFill>
                          <a:latin typeface="Inter"/>
                          <a:ea typeface="Inter"/>
                          <a:cs typeface="Inter"/>
                          <a:sym typeface="Inter"/>
                        </a:rPr>
                        <a:t>….When Marduk sent me to rule over men, to give the protection of right to the land, I did right and righteousness in . . . and brought about the well-being of the oppressed. </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01" name="Google Shape;101;p25"/>
          <p:cNvPicPr preferRelativeResize="0"/>
          <p:nvPr/>
        </p:nvPicPr>
        <p:blipFill>
          <a:blip r:embed="rId3">
            <a:alphaModFix/>
          </a:blip>
          <a:stretch>
            <a:fillRect/>
          </a:stretch>
        </p:blipFill>
        <p:spPr>
          <a:xfrm>
            <a:off x="4811501" y="2715150"/>
            <a:ext cx="2359500" cy="3883300"/>
          </a:xfrm>
          <a:prstGeom prst="rect">
            <a:avLst/>
          </a:prstGeom>
          <a:noFill/>
          <a:ln>
            <a:noFill/>
          </a:ln>
        </p:spPr>
      </p:pic>
      <p:sp>
        <p:nvSpPr>
          <p:cNvPr id="102" name="Google Shape;102;p25"/>
          <p:cNvSpPr txBox="1"/>
          <p:nvPr/>
        </p:nvSpPr>
        <p:spPr>
          <a:xfrm>
            <a:off x="570600" y="6827750"/>
            <a:ext cx="6647400" cy="231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where did Hammurabi get his power as king? What does this reveal about Babylonian society?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what is the goal of Hammurabi’s Code?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03" name="Google Shape;103;p25"/>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A</a:t>
            </a:r>
            <a:endParaRPr sz="2200">
              <a:solidFill>
                <a:srgbClr val="000000"/>
              </a:solidFill>
              <a:latin typeface="Plus Jakarta Sans Medium"/>
              <a:ea typeface="Plus Jakarta Sans Medium"/>
              <a:cs typeface="Plus Jakarta Sans Medium"/>
              <a:sym typeface="Plus Jakarta Sans Medium"/>
            </a:endParaRPr>
          </a:p>
        </p:txBody>
      </p:sp>
      <p:pic>
        <p:nvPicPr>
          <p:cNvPr id="104" name="Google Shape;104;p25"/>
          <p:cNvPicPr preferRelativeResize="0"/>
          <p:nvPr/>
        </p:nvPicPr>
        <p:blipFill>
          <a:blip r:embed="rId4">
            <a:alphaModFix/>
          </a:blip>
          <a:stretch>
            <a:fillRect/>
          </a:stretch>
        </p:blipFill>
        <p:spPr>
          <a:xfrm>
            <a:off x="216272" y="121672"/>
            <a:ext cx="1056536" cy="438114"/>
          </a:xfrm>
          <a:prstGeom prst="rect">
            <a:avLst/>
          </a:prstGeom>
          <a:noFill/>
          <a:ln>
            <a:noFill/>
          </a:ln>
        </p:spPr>
      </p:pic>
      <p:sp>
        <p:nvSpPr>
          <p:cNvPr id="105" name="Google Shape;105;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34"/>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196" name="Google Shape;196;p34"/>
          <p:cNvGraphicFramePr/>
          <p:nvPr/>
        </p:nvGraphicFramePr>
        <p:xfrm>
          <a:off x="689690" y="1187785"/>
          <a:ext cx="3000000" cy="3000000"/>
        </p:xfrm>
        <a:graphic>
          <a:graphicData uri="http://schemas.openxmlformats.org/drawingml/2006/table">
            <a:tbl>
              <a:tblPr>
                <a:noFill/>
                <a:tableStyleId>{E488AEFA-7BAA-45C6-AEB0-19BB8B1A4E5C}</a:tableStyleId>
              </a:tblPr>
              <a:tblGrid>
                <a:gridCol w="6393000"/>
              </a:tblGrid>
              <a:tr h="812075">
                <a:tc>
                  <a:txBody>
                    <a:bodyPr/>
                    <a:lstStyle/>
                    <a:p>
                      <a:pPr indent="0" lvl="0" marL="0" rtl="0" algn="l">
                        <a:lnSpc>
                          <a:spcPct val="100000"/>
                        </a:lnSpc>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5268625">
                <a:tc>
                  <a:txBody>
                    <a:bodyPr/>
                    <a:lstStyle/>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117. If any one fail to meet a claim for debt, and sell himself, his wife, his son, and daughter for money or give them away to forced labor: they shall work for three years in the house of the man who bought them, or the proprietor, and in the fourth year they shall be set free.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 </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138. If a man wishes to separate from his wife who has borne him no children, he shall give her the amount of her purchase money and the dowry which she brought from her father's house, and let her go.</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196. If a man put out the eye of another man, his eye shall be put out.</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197. If he break another man's bone, his bone shall be broken.</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198. If he put out the eye of a freed man, or break the bone of a freed man, he shall pay one gold mina.</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199. If he put out the eye of a man's slave, or break the bone of a man's slave, he shall pay one-half of its value.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200. If a man knock out the teeth of his equal, his teeth shall be knocked out.</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201. If he knock out the teeth of a freed man, he shall pay one-third of a gold mina.</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202. If any one strike the body of a man higher in rank than he, he shall receive sixty blows with an ox-whip in public.</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203. If a free-born man strike the body of another free-born man or equal rank, he shall pay one gold mina.</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97" name="Google Shape;197;p34"/>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C (Exemplar)</a:t>
            </a:r>
            <a:endParaRPr sz="2200">
              <a:solidFill>
                <a:srgbClr val="000000"/>
              </a:solidFill>
              <a:latin typeface="Plus Jakarta Sans Medium"/>
              <a:ea typeface="Plus Jakarta Sans Medium"/>
              <a:cs typeface="Plus Jakarta Sans Medium"/>
              <a:sym typeface="Plus Jakarta Sans Medium"/>
            </a:endParaRPr>
          </a:p>
        </p:txBody>
      </p:sp>
      <p:pic>
        <p:nvPicPr>
          <p:cNvPr id="198" name="Google Shape;198;p34"/>
          <p:cNvPicPr preferRelativeResize="0"/>
          <p:nvPr/>
        </p:nvPicPr>
        <p:blipFill>
          <a:blip r:embed="rId3">
            <a:alphaModFix/>
          </a:blip>
          <a:stretch>
            <a:fillRect/>
          </a:stretch>
        </p:blipFill>
        <p:spPr>
          <a:xfrm>
            <a:off x="216272" y="121672"/>
            <a:ext cx="1056536" cy="438114"/>
          </a:xfrm>
          <a:prstGeom prst="rect">
            <a:avLst/>
          </a:prstGeom>
          <a:noFill/>
          <a:ln>
            <a:noFill/>
          </a:ln>
        </p:spPr>
      </p:pic>
      <p:sp>
        <p:nvSpPr>
          <p:cNvPr id="199" name="Google Shape;199;p34"/>
          <p:cNvSpPr txBox="1"/>
          <p:nvPr/>
        </p:nvSpPr>
        <p:spPr>
          <a:xfrm>
            <a:off x="570600" y="7361150"/>
            <a:ext cx="6647400" cy="1848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laws reveal about social hierarchy in Mesopotamia?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show that punishments depended on a person’s social class—free citizens, freed people, and slaves were treated differently.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Hammurabi’s Code handle physical harm between people?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If two people were equal in status, punishments were usually the same injury back, but if they were of different status, fines or lesser penalties might apply.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3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Disciplinary Thinking Skill Graphic Organizer</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Evaluating Evidence (Exemplar)</a:t>
            </a:r>
            <a:endParaRPr sz="1900">
              <a:solidFill>
                <a:schemeClr val="dk1"/>
              </a:solidFill>
              <a:latin typeface="Plus Jakarta Sans"/>
              <a:ea typeface="Plus Jakarta Sans"/>
              <a:cs typeface="Plus Jakarta Sans"/>
              <a:sym typeface="Plus Jakarta Sans"/>
            </a:endParaRPr>
          </a:p>
        </p:txBody>
      </p:sp>
      <p:sp>
        <p:nvSpPr>
          <p:cNvPr id="205" name="Google Shape;205;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6" name="Google Shape;206;p3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7" name="Google Shape;207;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8" name="Google Shape;208;p3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9" name="Google Shape;209;p35"/>
          <p:cNvSpPr txBox="1"/>
          <p:nvPr/>
        </p:nvSpPr>
        <p:spPr>
          <a:xfrm>
            <a:off x="1598575" y="10387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Choose which claim you feel is more supported by the text.  Provide two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quotes support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210" name="Google Shape;210;p35"/>
          <p:cNvSpPr txBox="1"/>
          <p:nvPr/>
        </p:nvSpPr>
        <p:spPr>
          <a:xfrm>
            <a:off x="2311800" y="1763500"/>
            <a:ext cx="3148800" cy="582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11" name="Google Shape;211;p35"/>
          <p:cNvSpPr txBox="1"/>
          <p:nvPr/>
        </p:nvSpPr>
        <p:spPr>
          <a:xfrm>
            <a:off x="3999675" y="2566025"/>
            <a:ext cx="3148800" cy="1365600"/>
          </a:xfrm>
          <a:prstGeom prst="rect">
            <a:avLst/>
          </a:prstGeom>
          <a:noFill/>
          <a:ln cap="flat" cmpd="sng" w="19050">
            <a:solidFill>
              <a:srgbClr val="6484F3"/>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Claim 2: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Although Hammurabi’s Code aimed to establish fairness, it revealed deep social inequality by enforcing different punishments depending on a person’s status.</a:t>
            </a:r>
            <a:endParaRPr b="1" sz="1300">
              <a:latin typeface="Inter"/>
              <a:ea typeface="Inter"/>
              <a:cs typeface="Inter"/>
              <a:sym typeface="Inter"/>
            </a:endParaRPr>
          </a:p>
        </p:txBody>
      </p:sp>
      <p:pic>
        <p:nvPicPr>
          <p:cNvPr id="212" name="Google Shape;212;p35"/>
          <p:cNvPicPr preferRelativeResize="0"/>
          <p:nvPr/>
        </p:nvPicPr>
        <p:blipFill>
          <a:blip r:embed="rId5">
            <a:alphaModFix/>
          </a:blip>
          <a:stretch>
            <a:fillRect/>
          </a:stretch>
        </p:blipFill>
        <p:spPr>
          <a:xfrm>
            <a:off x="469050" y="938338"/>
            <a:ext cx="951300" cy="951300"/>
          </a:xfrm>
          <a:prstGeom prst="rect">
            <a:avLst/>
          </a:prstGeom>
          <a:noFill/>
          <a:ln>
            <a:noFill/>
          </a:ln>
        </p:spPr>
      </p:pic>
      <p:graphicFrame>
        <p:nvGraphicFramePr>
          <p:cNvPr id="213" name="Google Shape;213;p35"/>
          <p:cNvGraphicFramePr/>
          <p:nvPr/>
        </p:nvGraphicFramePr>
        <p:xfrm>
          <a:off x="469250" y="4116400"/>
          <a:ext cx="3000000" cy="3000000"/>
        </p:xfrm>
        <a:graphic>
          <a:graphicData uri="http://schemas.openxmlformats.org/drawingml/2006/table">
            <a:tbl>
              <a:tblPr>
                <a:noFill/>
                <a:tableStyleId>{E488AEFA-7BAA-45C6-AEB0-19BB8B1A4E5C}</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a:t>Quote 2 to Support Claim</a:t>
                      </a:r>
                      <a:endParaRPr/>
                    </a:p>
                  </a:txBody>
                  <a:tcPr marT="91425" marB="91425" marR="91425" marL="91425">
                    <a:lnB cap="flat" cmpd="sng" w="9525">
                      <a:solidFill>
                        <a:srgbClr val="9E9E9E"/>
                      </a:solidFill>
                      <a:prstDash val="solid"/>
                      <a:round/>
                      <a:headEnd len="sm" w="sm" type="none"/>
                      <a:tailEnd len="sm" w="sm" type="none"/>
                    </a:lnB>
                  </a:tcPr>
                </a:tc>
              </a:tr>
              <a:tr h="11036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“If any one take over a field to till it, and obtain no harvest therefrom, it must be proved that he did no work on the field, and he must deliver grain, just as his neighbor raised, to the owner of the field.”</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“If he break another man's bone, his bone shall be broken.”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03600">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How does this quote support the claim?</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quote highlights  that people were held responsible for their actions and had to make up for losses if they failed to do their work, which reflects the idea of fairness and consequences in the law.</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does this quote support the claim?</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This quote highlights shows a direct consequence—if you hurt someone, you receive the same injury—emphasizing a strict sense of justice and personal responsibility.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14" name="Google Shape;214;p35"/>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Ancient Mesopotamian society was divided into strict social classes, where nobles and free men had more rights and protections than slaves and common workers, which was common in many early civilizations.</a:t>
            </a:r>
            <a:endParaRPr sz="1300">
              <a:solidFill>
                <a:srgbClr val="E95C3D"/>
              </a:solidFill>
              <a:latin typeface="Inter"/>
              <a:ea typeface="Inter"/>
              <a:cs typeface="Inter"/>
              <a:sym typeface="Inter"/>
            </a:endParaRPr>
          </a:p>
          <a:p>
            <a:pPr indent="0" lvl="0" marL="0" rtl="0" algn="ctr">
              <a:spcBef>
                <a:spcPts val="500"/>
              </a:spcBef>
              <a:spcAft>
                <a:spcPts val="0"/>
              </a:spcAft>
              <a:buNone/>
            </a:pPr>
            <a:r>
              <a:t/>
            </a:r>
            <a:endParaRPr sz="1300">
              <a:latin typeface="Inter"/>
              <a:ea typeface="Inter"/>
              <a:cs typeface="Inter"/>
              <a:sym typeface="Inter"/>
            </a:endParaRPr>
          </a:p>
        </p:txBody>
      </p:sp>
      <p:sp>
        <p:nvSpPr>
          <p:cNvPr id="215" name="Google Shape;215;p35"/>
          <p:cNvSpPr txBox="1"/>
          <p:nvPr/>
        </p:nvSpPr>
        <p:spPr>
          <a:xfrm>
            <a:off x="494475" y="2566025"/>
            <a:ext cx="3148800" cy="1365600"/>
          </a:xfrm>
          <a:prstGeom prst="rect">
            <a:avLst/>
          </a:prstGeom>
          <a:noFill/>
          <a:ln cap="flat" cmpd="sng" w="19050">
            <a:solidFill>
              <a:srgbClr val="F1AF4B"/>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Claim 1: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Hammurabi’s Code reflects a strong sense of justice through its emphasis on responsibility and consequences</a:t>
            </a:r>
            <a:endParaRPr b="1" sz="1300">
              <a:latin typeface="Inter"/>
              <a:ea typeface="Inter"/>
              <a:cs typeface="Inter"/>
              <a:sym typeface="Inter"/>
            </a:endParaRPr>
          </a:p>
        </p:txBody>
      </p:sp>
      <p:sp>
        <p:nvSpPr>
          <p:cNvPr id="216" name="Google Shape;216;p35"/>
          <p:cNvSpPr txBox="1"/>
          <p:nvPr/>
        </p:nvSpPr>
        <p:spPr>
          <a:xfrm>
            <a:off x="1564300" y="2524900"/>
            <a:ext cx="3243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rgbClr val="E95C3D"/>
                </a:solidFill>
                <a:latin typeface="Inter"/>
                <a:ea typeface="Inter"/>
                <a:cs typeface="Inter"/>
                <a:sym typeface="Inter"/>
              </a:rPr>
              <a: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3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Disciplinary Thinking Skill Graphic Organizer</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Evaluating Evidence (Exemplar)</a:t>
            </a:r>
            <a:endParaRPr sz="1900">
              <a:solidFill>
                <a:schemeClr val="dk1"/>
              </a:solidFill>
              <a:latin typeface="Plus Jakarta Sans"/>
              <a:ea typeface="Plus Jakarta Sans"/>
              <a:cs typeface="Plus Jakarta Sans"/>
              <a:sym typeface="Plus Jakarta Sans"/>
            </a:endParaRPr>
          </a:p>
        </p:txBody>
      </p:sp>
      <p:sp>
        <p:nvSpPr>
          <p:cNvPr id="222" name="Google Shape;222;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3" name="Google Shape;223;p3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24" name="Google Shape;224;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5" name="Google Shape;225;p3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26" name="Google Shape;226;p36"/>
          <p:cNvSpPr txBox="1"/>
          <p:nvPr/>
        </p:nvSpPr>
        <p:spPr>
          <a:xfrm>
            <a:off x="1598575" y="10387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Choose which claim you feel is more supported by the text.  Provide two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quotes support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227" name="Google Shape;227;p36"/>
          <p:cNvSpPr txBox="1"/>
          <p:nvPr/>
        </p:nvSpPr>
        <p:spPr>
          <a:xfrm>
            <a:off x="2311800" y="1763500"/>
            <a:ext cx="3148800" cy="582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28" name="Google Shape;228;p36"/>
          <p:cNvSpPr txBox="1"/>
          <p:nvPr/>
        </p:nvSpPr>
        <p:spPr>
          <a:xfrm>
            <a:off x="3999675" y="2566025"/>
            <a:ext cx="3148800" cy="1365600"/>
          </a:xfrm>
          <a:prstGeom prst="rect">
            <a:avLst/>
          </a:prstGeom>
          <a:noFill/>
          <a:ln cap="flat" cmpd="sng" w="19050">
            <a:solidFill>
              <a:srgbClr val="6484F3"/>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Claim 2: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Although Hammurabi’s Code aimed to establish fairness, it revealed deep social inequality by enforcing different punishments depending on a person’s status.</a:t>
            </a:r>
            <a:endParaRPr b="1" sz="1300">
              <a:latin typeface="Inter"/>
              <a:ea typeface="Inter"/>
              <a:cs typeface="Inter"/>
              <a:sym typeface="Inter"/>
            </a:endParaRPr>
          </a:p>
        </p:txBody>
      </p:sp>
      <p:pic>
        <p:nvPicPr>
          <p:cNvPr id="229" name="Google Shape;229;p36"/>
          <p:cNvPicPr preferRelativeResize="0"/>
          <p:nvPr/>
        </p:nvPicPr>
        <p:blipFill>
          <a:blip r:embed="rId5">
            <a:alphaModFix/>
          </a:blip>
          <a:stretch>
            <a:fillRect/>
          </a:stretch>
        </p:blipFill>
        <p:spPr>
          <a:xfrm>
            <a:off x="469050" y="938338"/>
            <a:ext cx="951300" cy="951300"/>
          </a:xfrm>
          <a:prstGeom prst="rect">
            <a:avLst/>
          </a:prstGeom>
          <a:noFill/>
          <a:ln>
            <a:noFill/>
          </a:ln>
        </p:spPr>
      </p:pic>
      <p:graphicFrame>
        <p:nvGraphicFramePr>
          <p:cNvPr id="230" name="Google Shape;230;p36"/>
          <p:cNvGraphicFramePr/>
          <p:nvPr/>
        </p:nvGraphicFramePr>
        <p:xfrm>
          <a:off x="469250" y="4116400"/>
          <a:ext cx="3000000" cy="3000000"/>
        </p:xfrm>
        <a:graphic>
          <a:graphicData uri="http://schemas.openxmlformats.org/drawingml/2006/table">
            <a:tbl>
              <a:tblPr>
                <a:noFill/>
                <a:tableStyleId>{E488AEFA-7BAA-45C6-AEB0-19BB8B1A4E5C}</a:tableStyleId>
              </a:tblPr>
              <a:tblGrid>
                <a:gridCol w="3417150"/>
                <a:gridCol w="3417150"/>
              </a:tblGrid>
              <a:tr h="248400">
                <a:tc>
                  <a:txBody>
                    <a:bodyPr/>
                    <a:lstStyle/>
                    <a:p>
                      <a:pPr indent="0" lvl="0" marL="0" rtl="0" algn="ctr">
                        <a:spcBef>
                          <a:spcPts val="0"/>
                        </a:spcBef>
                        <a:spcAft>
                          <a:spcPts val="0"/>
                        </a:spcAft>
                        <a:buNone/>
                      </a:pPr>
                      <a:r>
                        <a:rPr lang="en"/>
                        <a:t>Quote 1 to Support Claim</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a:t>Quote 2 to Support Claim</a:t>
                      </a:r>
                      <a:endParaRPr/>
                    </a:p>
                  </a:txBody>
                  <a:tcPr marT="91425" marB="91425" marR="91425" marL="91425">
                    <a:lnB cap="flat" cmpd="sng" w="9525">
                      <a:solidFill>
                        <a:srgbClr val="9E9E9E"/>
                      </a:solidFill>
                      <a:prstDash val="solid"/>
                      <a:round/>
                      <a:headEnd len="sm" w="sm" type="none"/>
                      <a:tailEnd len="sm" w="sm" type="none"/>
                    </a:lnB>
                  </a:tcPr>
                </a:tc>
              </a:tr>
              <a:tr h="57925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“If he put out the eye of a freed man, or break the bone of a freed man, he shall pay one gold mina.” (Law 198)</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“If he be not able to replace the corn, then he and his possessions shall be divided among the farmers whose corn he has flooded.”</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998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How does this quote support the claim?</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quote shows that if someone harms a freed man, they have to pay money instead of receiving the same physical punishment, which means people with different social statuses were treated unequally.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does this quote support the claim?</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This quote shows that if a person couldn’t pay, they could lose their possessions or even be sold, which means those with less wealth or lower status were punished more harshly, highlighting unfair treatment based on social status.</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31" name="Google Shape;231;p36"/>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Ancient Mesopotamian society was divided into strict social classes, where nobles and free men had more rights and protections than slaves and common workers, which was common in many early civilizations.</a:t>
            </a:r>
            <a:endParaRPr sz="1300">
              <a:solidFill>
                <a:srgbClr val="E95C3D"/>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32" name="Google Shape;232;p36"/>
          <p:cNvSpPr txBox="1"/>
          <p:nvPr/>
        </p:nvSpPr>
        <p:spPr>
          <a:xfrm>
            <a:off x="494475" y="2566025"/>
            <a:ext cx="3148800" cy="1365600"/>
          </a:xfrm>
          <a:prstGeom prst="rect">
            <a:avLst/>
          </a:prstGeom>
          <a:noFill/>
          <a:ln cap="flat" cmpd="sng" w="19050">
            <a:solidFill>
              <a:srgbClr val="F1AF4B"/>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Claim 1: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Hammurabi’s Code reflects a strong sense of justice through its emphasis on responsibility and consequences</a:t>
            </a:r>
            <a:endParaRPr b="1" sz="1300">
              <a:latin typeface="Inter"/>
              <a:ea typeface="Inter"/>
              <a:cs typeface="Inter"/>
              <a:sym typeface="Inter"/>
            </a:endParaRPr>
          </a:p>
        </p:txBody>
      </p:sp>
      <p:sp>
        <p:nvSpPr>
          <p:cNvPr id="233" name="Google Shape;233;p36"/>
          <p:cNvSpPr txBox="1"/>
          <p:nvPr/>
        </p:nvSpPr>
        <p:spPr>
          <a:xfrm>
            <a:off x="5071875" y="2531750"/>
            <a:ext cx="3168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rgbClr val="E95C3D"/>
                </a:solidFill>
                <a:latin typeface="Inter"/>
                <a:ea typeface="Inter"/>
                <a:cs typeface="Inter"/>
                <a:sym typeface="Inter"/>
              </a:rPr>
              <a: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sp>
        <p:nvSpPr>
          <p:cNvPr id="238" name="Google Shape;238;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239" name="Google Shape;239;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2" name="Google Shape;242;p37"/>
          <p:cNvSpPr txBox="1"/>
          <p:nvPr/>
        </p:nvSpPr>
        <p:spPr>
          <a:xfrm>
            <a:off x="860750" y="877425"/>
            <a:ext cx="5966100" cy="4321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Hammurabi’s Code was based on the idea of proportionate justice.</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man who killed another in a quarrel must swear he did not do so intentionally, and was then only fined according to the rank of the deceased” </a:t>
            </a:r>
            <a:r>
              <a:rPr b="1" lang="en" sz="1300">
                <a:solidFill>
                  <a:schemeClr val="lt1"/>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veterinary surgeon who caused the death of an ox or donkey paid quarter value” </a:t>
            </a:r>
            <a:r>
              <a:rPr b="1" lang="en" sz="1300">
                <a:solidFill>
                  <a:schemeClr val="lt1"/>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Code recognized the importance of intention.” </a:t>
            </a:r>
            <a:r>
              <a:rPr b="1" lang="en" sz="1300">
                <a:solidFill>
                  <a:schemeClr val="lt1"/>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builder, whose careless workmanship caused death, lost his life or paid for it by the death of his child…” </a:t>
            </a:r>
            <a:r>
              <a:rPr b="1" lang="en" sz="1300">
                <a:solidFill>
                  <a:schemeClr val="lt1"/>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243" name="Google Shape;243;p37"/>
          <p:cNvSpPr txBox="1"/>
          <p:nvPr/>
        </p:nvSpPr>
        <p:spPr>
          <a:xfrm>
            <a:off x="860750" y="4941475"/>
            <a:ext cx="5966100" cy="4132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4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Choice D, worth 3 points, is the best piece of evidence to support the claim that Hammurabi’s Code was based on the idea of proportionate justice. In that specific law the punishment is the exact same as the offense. Choice B also demonstrates legal proportionality, since the punishment does fit the offense in that the offender does pay some form of compensation for an error, but it is not as clearly and directly proportional as Choice D, so it is worth 2 points. Choice A, introduces some subjectivity into the carrying out of justice as well as tiered punishments based off of class in that lives are given state-established economic value, and thus is worth 1 point. Lastly, Choice C offers no insight that addresses the prompt, and earns 0 points.</a:t>
            </a:r>
            <a:endParaRPr sz="1100">
              <a:solidFill>
                <a:schemeClr val="accent1"/>
              </a:solidFill>
              <a:latin typeface="Work Sans"/>
              <a:ea typeface="Work Sans"/>
              <a:cs typeface="Work Sans"/>
              <a:sym typeface="Work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sp>
        <p:nvSpPr>
          <p:cNvPr id="248" name="Google Shape;248;p38"/>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49" name="Google Shape;249;p38"/>
          <p:cNvGraphicFramePr/>
          <p:nvPr/>
        </p:nvGraphicFramePr>
        <p:xfrm>
          <a:off x="969478" y="1521929"/>
          <a:ext cx="3000000" cy="3000000"/>
        </p:xfrm>
        <a:graphic>
          <a:graphicData uri="http://schemas.openxmlformats.org/drawingml/2006/table">
            <a:tbl>
              <a:tblPr>
                <a:noFill/>
                <a:tableStyleId>{E488AEFA-7BAA-45C6-AEB0-19BB8B1A4E5C}</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50" name="Google Shape;250;p38"/>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51" name="Google Shape;251;p38"/>
          <p:cNvGraphicFramePr/>
          <p:nvPr/>
        </p:nvGraphicFramePr>
        <p:xfrm>
          <a:off x="559991" y="4363060"/>
          <a:ext cx="3000000" cy="3000000"/>
        </p:xfrm>
        <a:graphic>
          <a:graphicData uri="http://schemas.openxmlformats.org/drawingml/2006/table">
            <a:tbl>
              <a:tblPr>
                <a:noFill/>
                <a:tableStyleId>{E488AEFA-7BAA-45C6-AEB0-19BB8B1A4E5C}</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52" name="Google Shape;252;p38"/>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53" name="Google Shape;253;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254" name="Google Shape;254;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5" name="Google Shape;25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6" name="Google Shape;25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11" name="Google Shape;111;p26"/>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Document B</a:t>
            </a:r>
            <a:endParaRPr sz="2200">
              <a:solidFill>
                <a:schemeClr val="dk1"/>
              </a:solidFill>
              <a:latin typeface="Plus Jakarta Sans Medium"/>
              <a:ea typeface="Plus Jakarta Sans Medium"/>
              <a:cs typeface="Plus Jakarta Sans Medium"/>
              <a:sym typeface="Plus Jakarta Sans Medium"/>
            </a:endParaRPr>
          </a:p>
        </p:txBody>
      </p:sp>
      <p:pic>
        <p:nvPicPr>
          <p:cNvPr id="112" name="Google Shape;112;p26"/>
          <p:cNvPicPr preferRelativeResize="0"/>
          <p:nvPr/>
        </p:nvPicPr>
        <p:blipFill>
          <a:blip r:embed="rId3">
            <a:alphaModFix/>
          </a:blip>
          <a:stretch>
            <a:fillRect/>
          </a:stretch>
        </p:blipFill>
        <p:spPr>
          <a:xfrm>
            <a:off x="216272" y="121672"/>
            <a:ext cx="1056536" cy="438114"/>
          </a:xfrm>
          <a:prstGeom prst="rect">
            <a:avLst/>
          </a:prstGeom>
          <a:noFill/>
          <a:ln>
            <a:noFill/>
          </a:ln>
        </p:spPr>
      </p:pic>
      <p:graphicFrame>
        <p:nvGraphicFramePr>
          <p:cNvPr id="113" name="Google Shape;113;p26"/>
          <p:cNvGraphicFramePr/>
          <p:nvPr/>
        </p:nvGraphicFramePr>
        <p:xfrm>
          <a:off x="469027" y="1255448"/>
          <a:ext cx="3000000" cy="3000000"/>
        </p:xfrm>
        <a:graphic>
          <a:graphicData uri="http://schemas.openxmlformats.org/drawingml/2006/table">
            <a:tbl>
              <a:tblPr>
                <a:noFill/>
                <a:tableStyleId>{E488AEFA-7BAA-45C6-AEB0-19BB8B1A4E5C}</a:tableStyleId>
              </a:tblPr>
              <a:tblGrid>
                <a:gridCol w="6720975"/>
              </a:tblGrid>
              <a:tr h="790425">
                <a:tc>
                  <a:txBody>
                    <a:bodyPr/>
                    <a:lstStyle/>
                    <a:p>
                      <a:pPr indent="0" lvl="0" marL="0" rtl="0" algn="l">
                        <a:lnSpc>
                          <a:spcPct val="100000"/>
                        </a:lnSpc>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129975">
                <a:tc>
                  <a:txBody>
                    <a:bodyPr/>
                    <a:lstStyle/>
                    <a:p>
                      <a:pPr indent="0" lvl="0" marL="0" rtl="0" algn="l">
                        <a:lnSpc>
                          <a:spcPct val="100000"/>
                        </a:lnSpc>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42. If any one take over a field to till it, and obtain no harvest therefrom, it must be proved that he did no work on the field, and he must deliver grain, just as his neighbor raised, to the owner of the field.</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43. If he do not till the field, but let it lie fallow, he shall give grain like his neighbor's to the owner of the field, and the field which he let lie fallow he must plow and sow and return to its owner.</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53. If any one be too lazy to keep his dam in proper condition, and does not so keep it; if then the dam break and all the fields be flooded, then shall he in whose dam the break occurred be sold for money, and the money shall replace the corn which he has caused to be ruined.</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54. If he be not able to replace the corn, then he and his possessions shall be divided among the farmers whose corn he has flooded.</a:t>
                      </a:r>
                      <a:endParaRPr sz="1300">
                        <a:solidFill>
                          <a:schemeClr val="dk1"/>
                        </a:solidFill>
                        <a:latin typeface="Inter"/>
                        <a:ea typeface="Inter"/>
                        <a:cs typeface="Inter"/>
                        <a:sym typeface="Inter"/>
                      </a:endParaRPr>
                    </a:p>
                    <a:p>
                      <a:pPr indent="0" lvl="0" marL="0" rtl="0" algn="l">
                        <a:lnSpc>
                          <a:spcPct val="100000"/>
                        </a:lnSpc>
                        <a:spcBef>
                          <a:spcPts val="900"/>
                        </a:spcBef>
                        <a:spcAft>
                          <a:spcPts val="900"/>
                        </a:spcAft>
                        <a:buClr>
                          <a:schemeClr val="dk1"/>
                        </a:buClr>
                        <a:buSzPts val="1100"/>
                        <a:buFont typeface="Arial"/>
                        <a:buNone/>
                      </a:pPr>
                      <a:r>
                        <a:rPr lang="en" sz="1300">
                          <a:solidFill>
                            <a:schemeClr val="dk1"/>
                          </a:solidFill>
                          <a:latin typeface="Inter"/>
                          <a:ea typeface="Inter"/>
                          <a:cs typeface="Inter"/>
                          <a:sym typeface="Inter"/>
                        </a:rPr>
                        <a:t>59. If any man, without the knowledge of the owner of a garden, fell a tree in a garden he shall pay half a mina in money. </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4" name="Google Shape;114;p26"/>
          <p:cNvSpPr txBox="1"/>
          <p:nvPr/>
        </p:nvSpPr>
        <p:spPr>
          <a:xfrm>
            <a:off x="497025" y="5913350"/>
            <a:ext cx="6720900" cy="231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laws suggest about the importance of farming and agriculture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Hammurabi’s Code address damage caused by neglect?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120" name="Google Shape;120;p27"/>
          <p:cNvGraphicFramePr/>
          <p:nvPr/>
        </p:nvGraphicFramePr>
        <p:xfrm>
          <a:off x="689690" y="1187785"/>
          <a:ext cx="3000000" cy="3000000"/>
        </p:xfrm>
        <a:graphic>
          <a:graphicData uri="http://schemas.openxmlformats.org/drawingml/2006/table">
            <a:tbl>
              <a:tblPr>
                <a:noFill/>
                <a:tableStyleId>{E488AEFA-7BAA-45C6-AEB0-19BB8B1A4E5C}</a:tableStyleId>
              </a:tblPr>
              <a:tblGrid>
                <a:gridCol w="6393000"/>
              </a:tblGrid>
              <a:tr h="812075">
                <a:tc>
                  <a:txBody>
                    <a:bodyPr/>
                    <a:lstStyle/>
                    <a:p>
                      <a:pPr indent="0" lvl="0" marL="0" rtl="0" algn="l">
                        <a:lnSpc>
                          <a:spcPct val="100000"/>
                        </a:lnSpc>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5268625">
                <a:tc>
                  <a:txBody>
                    <a:bodyPr/>
                    <a:lstStyle/>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117. If any one fail to meet a claim for debt, and sell himself, his wife, his son, and daughter for money or give them away to forced labor: they shall work for three years in the house of the man who bought them, or the proprietor, and in the fourth year they shall be set free.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 </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138. If a man wishes to separate from his wife who has borne him no children, he shall give her the amount of her purchase money and the dowry which she brought from her father's house, and let her go.</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196. If a man put out the eye of another man, his eye shall be put out.</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197. If he break another man's bone, his bone shall be broken.</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198. If he put out the eye of a freed man, or break the bone of a freed man, he shall pay one gold mina.</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199. If he put out the eye of a man's slave, or break the bone of a man's slave, he shall pay one-half of its value.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200. If a man knock out the teeth of his equal, his teeth shall be knocked out.</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201. If he knock out the teeth of a freed man, he shall pay one-third of a gold mina.</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202. If any one strike the body of a man higher in rank than he, he shall receive sixty blows with an ox-whip in public.</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203. If a free-born man strike the body of another free-born man or equal rank, he shall pay one gold mina.</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21" name="Google Shape;121;p27"/>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C</a:t>
            </a:r>
            <a:endParaRPr sz="2200">
              <a:solidFill>
                <a:srgbClr val="000000"/>
              </a:solidFill>
              <a:latin typeface="Plus Jakarta Sans Medium"/>
              <a:ea typeface="Plus Jakarta Sans Medium"/>
              <a:cs typeface="Plus Jakarta Sans Medium"/>
              <a:sym typeface="Plus Jakarta Sans Medium"/>
            </a:endParaRPr>
          </a:p>
        </p:txBody>
      </p:sp>
      <p:pic>
        <p:nvPicPr>
          <p:cNvPr id="122" name="Google Shape;122;p27"/>
          <p:cNvPicPr preferRelativeResize="0"/>
          <p:nvPr/>
        </p:nvPicPr>
        <p:blipFill>
          <a:blip r:embed="rId3">
            <a:alphaModFix/>
          </a:blip>
          <a:stretch>
            <a:fillRect/>
          </a:stretch>
        </p:blipFill>
        <p:spPr>
          <a:xfrm>
            <a:off x="216272" y="121672"/>
            <a:ext cx="1056536" cy="438114"/>
          </a:xfrm>
          <a:prstGeom prst="rect">
            <a:avLst/>
          </a:prstGeom>
          <a:noFill/>
          <a:ln>
            <a:noFill/>
          </a:ln>
        </p:spPr>
      </p:pic>
      <p:sp>
        <p:nvSpPr>
          <p:cNvPr id="123" name="Google Shape;123;p27"/>
          <p:cNvSpPr txBox="1"/>
          <p:nvPr/>
        </p:nvSpPr>
        <p:spPr>
          <a:xfrm>
            <a:off x="570600" y="7361150"/>
            <a:ext cx="6647400" cy="1848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laws reveal about social hierarchy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Hammurabi’s Code handle physical harm between people?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Disciplinary Thinking Skill Graphic Organizer</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Evaluating Evidence</a:t>
            </a:r>
            <a:endParaRPr sz="1900">
              <a:solidFill>
                <a:schemeClr val="dk1"/>
              </a:solidFill>
              <a:latin typeface="Plus Jakarta Sans"/>
              <a:ea typeface="Plus Jakarta Sans"/>
              <a:cs typeface="Plus Jakarta Sans"/>
              <a:sym typeface="Plus Jakarta Sans"/>
            </a:endParaRPr>
          </a:p>
        </p:txBody>
      </p:sp>
      <p:sp>
        <p:nvSpPr>
          <p:cNvPr id="129" name="Google Shape;12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0" name="Google Shape;130;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1" name="Google Shape;13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3" name="Google Shape;133;p28"/>
          <p:cNvSpPr txBox="1"/>
          <p:nvPr/>
        </p:nvSpPr>
        <p:spPr>
          <a:xfrm>
            <a:off x="1598575" y="10387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Choose which claim you feel is more supported by the text.  Provide two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quotes support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34" name="Google Shape;134;p28"/>
          <p:cNvSpPr txBox="1"/>
          <p:nvPr/>
        </p:nvSpPr>
        <p:spPr>
          <a:xfrm>
            <a:off x="2311800" y="1763500"/>
            <a:ext cx="3148800" cy="582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5" name="Google Shape;135;p28"/>
          <p:cNvSpPr txBox="1"/>
          <p:nvPr/>
        </p:nvSpPr>
        <p:spPr>
          <a:xfrm>
            <a:off x="3999675" y="2566025"/>
            <a:ext cx="3148800" cy="1365600"/>
          </a:xfrm>
          <a:prstGeom prst="rect">
            <a:avLst/>
          </a:prstGeom>
          <a:noFill/>
          <a:ln cap="flat" cmpd="sng" w="19050">
            <a:solidFill>
              <a:srgbClr val="6484F3"/>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Claim 2: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Although Hammurabi’s Code aimed to establish fairness, it revealed deep social inequality by enforcing different punishments depending on a person’s status.</a:t>
            </a:r>
            <a:endParaRPr b="1" sz="1300">
              <a:latin typeface="Inter"/>
              <a:ea typeface="Inter"/>
              <a:cs typeface="Inter"/>
              <a:sym typeface="Inter"/>
            </a:endParaRPr>
          </a:p>
        </p:txBody>
      </p:sp>
      <p:pic>
        <p:nvPicPr>
          <p:cNvPr id="136" name="Google Shape;136;p28"/>
          <p:cNvPicPr preferRelativeResize="0"/>
          <p:nvPr/>
        </p:nvPicPr>
        <p:blipFill>
          <a:blip r:embed="rId5">
            <a:alphaModFix/>
          </a:blip>
          <a:stretch>
            <a:fillRect/>
          </a:stretch>
        </p:blipFill>
        <p:spPr>
          <a:xfrm>
            <a:off x="469050" y="938338"/>
            <a:ext cx="951300" cy="951300"/>
          </a:xfrm>
          <a:prstGeom prst="rect">
            <a:avLst/>
          </a:prstGeom>
          <a:noFill/>
          <a:ln>
            <a:noFill/>
          </a:ln>
        </p:spPr>
      </p:pic>
      <p:graphicFrame>
        <p:nvGraphicFramePr>
          <p:cNvPr id="137" name="Google Shape;137;p28"/>
          <p:cNvGraphicFramePr/>
          <p:nvPr/>
        </p:nvGraphicFramePr>
        <p:xfrm>
          <a:off x="469250" y="4116400"/>
          <a:ext cx="3000000" cy="3000000"/>
        </p:xfrm>
        <a:graphic>
          <a:graphicData uri="http://schemas.openxmlformats.org/drawingml/2006/table">
            <a:tbl>
              <a:tblPr>
                <a:noFill/>
                <a:tableStyleId>{E488AEFA-7BAA-45C6-AEB0-19BB8B1A4E5C}</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8" name="Google Shape;138;p28"/>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39" name="Google Shape;139;p28"/>
          <p:cNvSpPr txBox="1"/>
          <p:nvPr/>
        </p:nvSpPr>
        <p:spPr>
          <a:xfrm>
            <a:off x="494475" y="2566025"/>
            <a:ext cx="3148800" cy="1365600"/>
          </a:xfrm>
          <a:prstGeom prst="rect">
            <a:avLst/>
          </a:prstGeom>
          <a:noFill/>
          <a:ln cap="flat" cmpd="sng" w="19050">
            <a:solidFill>
              <a:srgbClr val="F1AF4B"/>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Claim 1: </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 reflects a strong sense of justice through its emphasis on responsibility and consequences</a:t>
            </a:r>
            <a:endParaRPr b="1" sz="13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46" name="Google Shape;146;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47" name="Google Shape;147;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9"/>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51" name="Google Shape;151;p29"/>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57" name="Google Shape;157;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0" name="Google Shape;160;p30"/>
          <p:cNvGraphicFramePr/>
          <p:nvPr/>
        </p:nvGraphicFramePr>
        <p:xfrm>
          <a:off x="922799" y="901283"/>
          <a:ext cx="3000000" cy="3000000"/>
        </p:xfrm>
        <a:graphic>
          <a:graphicData uri="http://schemas.openxmlformats.org/drawingml/2006/table">
            <a:tbl>
              <a:tblPr>
                <a:noFill/>
                <a:tableStyleId>{684C2855-DC01-4F20-A4C3-F5214B5F40E2}</a:tableStyleId>
              </a:tblPr>
              <a:tblGrid>
                <a:gridCol w="5926925"/>
              </a:tblGrid>
              <a:tr h="331300">
                <a:tc>
                  <a:txBody>
                    <a:bodyPr/>
                    <a:lstStyle/>
                    <a:p>
                      <a:pPr indent="0" lvl="0" marL="0" rtl="0" algn="l">
                        <a:spcBef>
                          <a:spcPts val="0"/>
                        </a:spcBef>
                        <a:spcAft>
                          <a:spcPts val="0"/>
                        </a:spcAft>
                        <a:buNone/>
                      </a:pPr>
                      <a:r>
                        <a:rPr lang="en" sz="1500">
                          <a:latin typeface="Halant"/>
                          <a:ea typeface="Halant"/>
                          <a:cs typeface="Halant"/>
                          <a:sym typeface="Halant"/>
                        </a:rPr>
                        <a:t>Source: Claude Hermann Walter Johns. “</a:t>
                      </a:r>
                      <a:r>
                        <a:rPr i="1" lang="en" sz="1500">
                          <a:latin typeface="Halant"/>
                          <a:ea typeface="Halant"/>
                          <a:cs typeface="Halant"/>
                          <a:sym typeface="Halant"/>
                        </a:rPr>
                        <a:t>The Code of Hammurabi,”</a:t>
                      </a:r>
                      <a:r>
                        <a:rPr lang="en" sz="1500">
                          <a:latin typeface="Halant"/>
                          <a:ea typeface="Halant"/>
                          <a:cs typeface="Halant"/>
                          <a:sym typeface="Halant"/>
                        </a:rPr>
                        <a:t> 1903</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239375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The Code recognized the importance of intention. A man who killed another in a quarrel must swear he did not do so intentionally, and was then only fined according to the rank of the deceased. The Code does not say what would be the penalty of murder, but death is so often awarded where death is caused that we can hardly doubt that the murderer was put to death. If the assault only led to injury and was unintentional, the assailant in a quarrel had to pay the doctor's fees. A brander, induced to remove a slave's identification mark, could swear to his ignorance and was free. The owner of an ox which gored a man on the street was only responsible for damages if, the ox was known by him to be vicious, even if it caused death. In ordinary cases responsibility was not demanded for accident or for more than proper care.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On the other hand carelessness and neglect were severely punished, as in the case of the unskilful physician, if it led to loss of life or limb his hands were cut off, a slave had to be replaced, the loss of his eye paid for to half his value; a veterinary surgeon who caused the death of an ox or [donkey] paid quarter value; a builder, whose careless workmanship caused death, lost his life or paid for it by the death of his child, replaced slave or goods, and in any case had to rebuild the house or make good any damages due to defective building and repair the defect as well.</a:t>
                      </a:r>
                      <a:endParaRPr sz="15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9" name="Google Shape;169;p31"/>
          <p:cNvSpPr txBox="1"/>
          <p:nvPr/>
        </p:nvSpPr>
        <p:spPr>
          <a:xfrm>
            <a:off x="860750" y="877425"/>
            <a:ext cx="5966100" cy="4321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Hammurabi’s Code was based on the idea of proportionate justice.</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man who killed another in a quarrel must swear he did not do so intentionally, and was then only fined according to the rank of the deceased”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veterinary surgeon who caused the death of an ox or donkey paid quarter value”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Code recognized the importance of intention.”</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builder, whose careless workmanship caused death, lost his life or paid for it by the death of his child…”</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70" name="Google Shape;170;p31"/>
          <p:cNvSpPr txBox="1"/>
          <p:nvPr/>
        </p:nvSpPr>
        <p:spPr>
          <a:xfrm>
            <a:off x="860750" y="4750100"/>
            <a:ext cx="5966100" cy="43212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32"/>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176" name="Google Shape;176;p32"/>
          <p:cNvGraphicFramePr/>
          <p:nvPr/>
        </p:nvGraphicFramePr>
        <p:xfrm>
          <a:off x="469040" y="1476110"/>
          <a:ext cx="3000000" cy="3000000"/>
        </p:xfrm>
        <a:graphic>
          <a:graphicData uri="http://schemas.openxmlformats.org/drawingml/2006/table">
            <a:tbl>
              <a:tblPr>
                <a:noFill/>
                <a:tableStyleId>{E488AEFA-7BAA-45C6-AEB0-19BB8B1A4E5C}</a:tableStyleId>
              </a:tblPr>
              <a:tblGrid>
                <a:gridCol w="4097050"/>
                <a:gridCol w="2737275"/>
              </a:tblGrid>
              <a:tr h="1031700">
                <a:tc gridSpan="2">
                  <a:txBody>
                    <a:bodyPr/>
                    <a:lstStyle/>
                    <a:p>
                      <a:pPr indent="0" lvl="0" marL="0" rtl="0" algn="l">
                        <a:spcBef>
                          <a:spcPts val="0"/>
                        </a:spcBef>
                        <a:spcAft>
                          <a:spcPts val="0"/>
                        </a:spcAft>
                        <a:buNone/>
                      </a:pPr>
                      <a:r>
                        <a:rPr lang="en" sz="1300">
                          <a:latin typeface="Halant"/>
                          <a:ea typeface="Halant"/>
                          <a:cs typeface="Halant"/>
                          <a:sym typeface="Halant"/>
                        </a:rPr>
                        <a:t>Text Source: The Code of Hammurabi, 1792–1750 BCE. </a:t>
                      </a:r>
                      <a:endParaRPr sz="1300">
                        <a:latin typeface="Halant"/>
                        <a:ea typeface="Halant"/>
                        <a:cs typeface="Halant"/>
                        <a:sym typeface="Halant"/>
                      </a:endParaRPr>
                    </a:p>
                    <a:p>
                      <a:pPr indent="0" lvl="0" marL="0" rtl="0" algn="l">
                        <a:spcBef>
                          <a:spcPts val="0"/>
                        </a:spcBef>
                        <a:spcAft>
                          <a:spcPts val="0"/>
                        </a:spcAft>
                        <a:buNone/>
                      </a:pPr>
                      <a:r>
                        <a:rPr lang="en" sz="1300">
                          <a:latin typeface="Halant"/>
                          <a:ea typeface="Halant"/>
                          <a:cs typeface="Halant"/>
                          <a:sym typeface="Halant"/>
                        </a:rPr>
                        <a:t>Image Source: Stele of Hammurabi, ca. 1793 - 1751 BCE. CC BY-SA 3.0</a:t>
                      </a:r>
                      <a:endParaRPr sz="13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938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Anu the Sublime, King of the Anunaki, and Bel, the lord of Heaven and earth, who decreed the fate of the land, assigned to Marduk, the over-ruling son of Ea, God of righteousness, dominion over earthly man, and made him great among the Igigi, they called Babylon by his illustrious name, made it great on earth, and founded an everlasting kingdom in it, whose foundations are laid so solidly as those of heaven and earth; then Anu and Bel called by name me, Hammurabi, the exalted prince, who feared God, to bring about the rule of righteousness in the land, to destroy the wicked and the evil-doers; so that the strong should not harm the weak; so that I should rule over the black-headed people like Shamash, and enlighten the land, to further the well-being of mankind…..</a:t>
                      </a:r>
                      <a:endParaRPr sz="1200">
                        <a:solidFill>
                          <a:schemeClr val="dk1"/>
                        </a:solidFill>
                        <a:latin typeface="Inter"/>
                        <a:ea typeface="Inter"/>
                        <a:cs typeface="Inter"/>
                        <a:sym typeface="Inter"/>
                      </a:endParaRPr>
                    </a:p>
                    <a:p>
                      <a:pPr indent="0" lvl="0" marL="0" rtl="0" algn="l">
                        <a:lnSpc>
                          <a:spcPct val="100000"/>
                        </a:lnSpc>
                        <a:spcBef>
                          <a:spcPts val="900"/>
                        </a:spcBef>
                        <a:spcAft>
                          <a:spcPts val="700"/>
                        </a:spcAft>
                        <a:buClr>
                          <a:schemeClr val="dk1"/>
                        </a:buClr>
                        <a:buSzPts val="1100"/>
                        <a:buFont typeface="Arial"/>
                        <a:buNone/>
                      </a:pPr>
                      <a:r>
                        <a:rPr lang="en" sz="1200">
                          <a:solidFill>
                            <a:schemeClr val="dk1"/>
                          </a:solidFill>
                          <a:latin typeface="Inter"/>
                          <a:ea typeface="Inter"/>
                          <a:cs typeface="Inter"/>
                          <a:sym typeface="Inter"/>
                        </a:rPr>
                        <a:t>….When Marduk sent me to rule over men, to give the protection of right to the land, I did right and righteousness in . . . and brought about the well-being of the oppressed. </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77" name="Google Shape;177;p32"/>
          <p:cNvPicPr preferRelativeResize="0"/>
          <p:nvPr/>
        </p:nvPicPr>
        <p:blipFill>
          <a:blip r:embed="rId3">
            <a:alphaModFix/>
          </a:blip>
          <a:stretch>
            <a:fillRect/>
          </a:stretch>
        </p:blipFill>
        <p:spPr>
          <a:xfrm>
            <a:off x="4811501" y="2715150"/>
            <a:ext cx="2359500" cy="3883300"/>
          </a:xfrm>
          <a:prstGeom prst="rect">
            <a:avLst/>
          </a:prstGeom>
          <a:noFill/>
          <a:ln>
            <a:noFill/>
          </a:ln>
        </p:spPr>
      </p:pic>
      <p:sp>
        <p:nvSpPr>
          <p:cNvPr id="178" name="Google Shape;178;p32"/>
          <p:cNvSpPr txBox="1"/>
          <p:nvPr/>
        </p:nvSpPr>
        <p:spPr>
          <a:xfrm>
            <a:off x="570600" y="6827750"/>
            <a:ext cx="6647400" cy="1968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where did Hammurabi get his power as king? What does this reveal about Babylonian society?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Hammurabi received his power as king from the gods, specifically from Anu, Bel, and Marduk, showing that Babylonian society believed their rulers had divine authority. </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what is the goal of Hammurabi’s Code?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goal of Hammurabi’s Code was to promote justice by ensuring fairness and well-being for all people.</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79" name="Google Shape;179;p32"/>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A (Exemplar)</a:t>
            </a:r>
            <a:endParaRPr sz="2200">
              <a:solidFill>
                <a:srgbClr val="000000"/>
              </a:solidFill>
              <a:latin typeface="Plus Jakarta Sans Medium"/>
              <a:ea typeface="Plus Jakarta Sans Medium"/>
              <a:cs typeface="Plus Jakarta Sans Medium"/>
              <a:sym typeface="Plus Jakarta Sans Medium"/>
            </a:endParaRPr>
          </a:p>
        </p:txBody>
      </p:sp>
      <p:pic>
        <p:nvPicPr>
          <p:cNvPr id="180" name="Google Shape;180;p32"/>
          <p:cNvPicPr preferRelativeResize="0"/>
          <p:nvPr/>
        </p:nvPicPr>
        <p:blipFill>
          <a:blip r:embed="rId4">
            <a:alphaModFix/>
          </a:blip>
          <a:stretch>
            <a:fillRect/>
          </a:stretch>
        </p:blipFill>
        <p:spPr>
          <a:xfrm>
            <a:off x="216272" y="121672"/>
            <a:ext cx="1056536" cy="438114"/>
          </a:xfrm>
          <a:prstGeom prst="rect">
            <a:avLst/>
          </a:prstGeom>
          <a:noFill/>
          <a:ln>
            <a:noFill/>
          </a:ln>
        </p:spPr>
      </p:pic>
      <p:sp>
        <p:nvSpPr>
          <p:cNvPr id="181" name="Google Shape;181;p32"/>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3"/>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87" name="Google Shape;187;p33"/>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Document B (Exemplar)</a:t>
            </a:r>
            <a:endParaRPr sz="2200">
              <a:solidFill>
                <a:schemeClr val="dk1"/>
              </a:solidFill>
              <a:latin typeface="Plus Jakarta Sans Medium"/>
              <a:ea typeface="Plus Jakarta Sans Medium"/>
              <a:cs typeface="Plus Jakarta Sans Medium"/>
              <a:sym typeface="Plus Jakarta Sans Medium"/>
            </a:endParaRPr>
          </a:p>
        </p:txBody>
      </p:sp>
      <p:pic>
        <p:nvPicPr>
          <p:cNvPr id="188" name="Google Shape;188;p33"/>
          <p:cNvPicPr preferRelativeResize="0"/>
          <p:nvPr/>
        </p:nvPicPr>
        <p:blipFill>
          <a:blip r:embed="rId3">
            <a:alphaModFix/>
          </a:blip>
          <a:stretch>
            <a:fillRect/>
          </a:stretch>
        </p:blipFill>
        <p:spPr>
          <a:xfrm>
            <a:off x="216272" y="121672"/>
            <a:ext cx="1056536" cy="438114"/>
          </a:xfrm>
          <a:prstGeom prst="rect">
            <a:avLst/>
          </a:prstGeom>
          <a:noFill/>
          <a:ln>
            <a:noFill/>
          </a:ln>
        </p:spPr>
      </p:pic>
      <p:graphicFrame>
        <p:nvGraphicFramePr>
          <p:cNvPr id="189" name="Google Shape;189;p33"/>
          <p:cNvGraphicFramePr/>
          <p:nvPr/>
        </p:nvGraphicFramePr>
        <p:xfrm>
          <a:off x="469027" y="1255448"/>
          <a:ext cx="3000000" cy="3000000"/>
        </p:xfrm>
        <a:graphic>
          <a:graphicData uri="http://schemas.openxmlformats.org/drawingml/2006/table">
            <a:tbl>
              <a:tblPr>
                <a:noFill/>
                <a:tableStyleId>{E488AEFA-7BAA-45C6-AEB0-19BB8B1A4E5C}</a:tableStyleId>
              </a:tblPr>
              <a:tblGrid>
                <a:gridCol w="6720975"/>
              </a:tblGrid>
              <a:tr h="790425">
                <a:tc>
                  <a:txBody>
                    <a:bodyPr/>
                    <a:lstStyle/>
                    <a:p>
                      <a:pPr indent="0" lvl="0" marL="0" rtl="0" algn="l">
                        <a:lnSpc>
                          <a:spcPct val="100000"/>
                        </a:lnSpc>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129975">
                <a:tc>
                  <a:txBody>
                    <a:bodyPr/>
                    <a:lstStyle/>
                    <a:p>
                      <a:pPr indent="0" lvl="0" marL="0" rtl="0" algn="l">
                        <a:lnSpc>
                          <a:spcPct val="100000"/>
                        </a:lnSpc>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42. If any one take over a field to till it, and obtain no harvest therefrom, it must be proved that he did no work on the field, and he must deliver grain, just as his neighbor raised, to the owner of the field.</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43. If he do not till the field, but let it lie fallow, he shall give grain like his neighbor's to the owner of the field, and the field which he let lie fallow he must plow and sow and return to its owner.</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53. If any one be too lazy to keep his dam in proper condition, and does not so keep it; if then the dam break and all the fields be flooded, then shall he in whose dam the break occurred be sold for money, and the money shall replace the corn which he has caused to be ruined.</a:t>
                      </a:r>
                      <a:endParaRPr sz="13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300">
                          <a:solidFill>
                            <a:schemeClr val="dk1"/>
                          </a:solidFill>
                          <a:latin typeface="Inter"/>
                          <a:ea typeface="Inter"/>
                          <a:cs typeface="Inter"/>
                          <a:sym typeface="Inter"/>
                        </a:rPr>
                        <a:t>54. If he be not able to replace the corn, then he and his possessions shall be divided among the farmers whose corn he has flooded.</a:t>
                      </a:r>
                      <a:endParaRPr sz="1300">
                        <a:solidFill>
                          <a:schemeClr val="dk1"/>
                        </a:solidFill>
                        <a:latin typeface="Inter"/>
                        <a:ea typeface="Inter"/>
                        <a:cs typeface="Inter"/>
                        <a:sym typeface="Inter"/>
                      </a:endParaRPr>
                    </a:p>
                    <a:p>
                      <a:pPr indent="0" lvl="0" marL="0" rtl="0" algn="l">
                        <a:lnSpc>
                          <a:spcPct val="100000"/>
                        </a:lnSpc>
                        <a:spcBef>
                          <a:spcPts val="900"/>
                        </a:spcBef>
                        <a:spcAft>
                          <a:spcPts val="900"/>
                        </a:spcAft>
                        <a:buClr>
                          <a:schemeClr val="dk1"/>
                        </a:buClr>
                        <a:buSzPts val="1100"/>
                        <a:buFont typeface="Arial"/>
                        <a:buNone/>
                      </a:pPr>
                      <a:r>
                        <a:rPr lang="en" sz="1300">
                          <a:solidFill>
                            <a:schemeClr val="dk1"/>
                          </a:solidFill>
                          <a:latin typeface="Inter"/>
                          <a:ea typeface="Inter"/>
                          <a:cs typeface="Inter"/>
                          <a:sym typeface="Inter"/>
                        </a:rPr>
                        <a:t>59. If any man, without the knowledge of the owner of a garden, fell a tree in a garden he shall pay half a mina in money. </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90" name="Google Shape;190;p33"/>
          <p:cNvSpPr txBox="1"/>
          <p:nvPr/>
        </p:nvSpPr>
        <p:spPr>
          <a:xfrm>
            <a:off x="497025" y="5913350"/>
            <a:ext cx="6720900" cy="231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laws </a:t>
            </a:r>
            <a:r>
              <a:rPr lang="en" sz="1200">
                <a:solidFill>
                  <a:schemeClr val="dk1"/>
                </a:solidFill>
                <a:latin typeface="Inter"/>
                <a:ea typeface="Inter"/>
                <a:cs typeface="Inter"/>
                <a:sym typeface="Inter"/>
              </a:rPr>
              <a:t>suggest</a:t>
            </a:r>
            <a:r>
              <a:rPr lang="en" sz="1200">
                <a:solidFill>
                  <a:schemeClr val="dk1"/>
                </a:solidFill>
                <a:latin typeface="Inter"/>
                <a:ea typeface="Inter"/>
                <a:cs typeface="Inter"/>
                <a:sym typeface="Inter"/>
              </a:rPr>
              <a:t> about the importance of farming and agriculture in Mesopotamia?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show that farming was essential to the community, and people had strict responsibilities to care for fields, crops, and irrigation.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Hammurabi’s Code address damage caused by neglect?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If someone’s laziness caused damage, like flooding, they had to repay the loss, often with money or by giving grain.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